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9" r:id="rId2"/>
    <p:sldId id="261" r:id="rId3"/>
    <p:sldId id="257" r:id="rId4"/>
    <p:sldId id="270" r:id="rId5"/>
    <p:sldId id="271" r:id="rId6"/>
    <p:sldId id="272" r:id="rId7"/>
    <p:sldId id="273" r:id="rId8"/>
    <p:sldId id="274" r:id="rId9"/>
    <p:sldId id="275" r:id="rId10"/>
    <p:sldId id="262" r:id="rId11"/>
    <p:sldId id="263" r:id="rId12"/>
    <p:sldId id="264" r:id="rId13"/>
    <p:sldId id="265" r:id="rId14"/>
    <p:sldId id="266" r:id="rId15"/>
    <p:sldId id="267" r:id="rId16"/>
    <p:sldId id="277" r:id="rId17"/>
    <p:sldId id="282" r:id="rId18"/>
    <p:sldId id="276" r:id="rId19"/>
    <p:sldId id="278" r:id="rId20"/>
    <p:sldId id="279" r:id="rId21"/>
    <p:sldId id="280" r:id="rId22"/>
    <p:sldId id="281" r:id="rId23"/>
    <p:sldId id="26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6F5E"/>
    <a:srgbClr val="B0A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8F6BCBE8-30B0-4476-8762-9236B142003A}" type="datetimeFigureOut">
              <a:rPr lang="en-US" smtClean="0"/>
              <a:pPr/>
              <a:t>11/16/2019</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F6BCBE8-30B0-4476-8762-9236B142003A}" type="datetimeFigureOut">
              <a:rPr lang="en-US" smtClean="0"/>
              <a:pPr/>
              <a:t>11/16/2019</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F6BCBE8-30B0-4476-8762-9236B142003A}" type="datetimeFigureOut">
              <a:rPr lang="en-US" smtClean="0"/>
              <a:pPr/>
              <a:t>11/16/2019</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6BCBE8-30B0-4476-8762-9236B142003A}" type="datetimeFigureOut">
              <a:rPr lang="en-US" smtClean="0"/>
              <a:pPr/>
              <a:t>11/16/2019</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F6BCBE8-30B0-4476-8762-9236B142003A}" type="datetimeFigureOut">
              <a:rPr lang="en-US" smtClean="0"/>
              <a:pPr/>
              <a:t>11/16/2019</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F6BCBE8-30B0-4476-8762-9236B142003A}" type="datetimeFigureOut">
              <a:rPr lang="en-US" smtClean="0"/>
              <a:pPr/>
              <a:t>11/16/2019</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F6BCBE8-30B0-4476-8762-9236B142003A}" type="datetimeFigureOut">
              <a:rPr lang="en-US" smtClean="0"/>
              <a:pPr/>
              <a:t>11/16/2019</a:t>
            </a:fld>
            <a:endParaRPr lang="en-US" sz="1100" dirty="0">
              <a:solidFill>
                <a:schemeClr val="tx2"/>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F6BCBE8-30B0-4476-8762-9236B142003A}" type="datetimeFigureOut">
              <a:rPr lang="en-US" smtClean="0"/>
              <a:pPr/>
              <a:t>11/16/2019</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BCBE8-30B0-4476-8762-9236B142003A}" type="datetimeFigureOut">
              <a:rPr lang="en-US" smtClean="0"/>
              <a:pPr/>
              <a:t>11/16/2019</a:t>
            </a:fld>
            <a:endParaRPr lang="en-US" sz="1100" dirty="0">
              <a:solidFill>
                <a:schemeClr val="tx2"/>
              </a:solidFill>
            </a:endParaRPr>
          </a:p>
        </p:txBody>
      </p:sp>
      <p:sp>
        <p:nvSpPr>
          <p:cNvPr id="3" name="Footer Placeholder 2"/>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F6BCBE8-30B0-4476-8762-9236B142003A}" type="datetimeFigureOut">
              <a:rPr lang="en-US" smtClean="0"/>
              <a:pPr/>
              <a:t>11/16/2019</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F6BCBE8-30B0-4476-8762-9236B142003A}" type="datetimeFigureOut">
              <a:rPr lang="en-US" smtClean="0"/>
              <a:pPr/>
              <a:t>11/16/2019</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F6BCBE8-30B0-4476-8762-9236B142003A}" type="datetimeFigureOut">
              <a:rPr lang="en-US" smtClean="0"/>
              <a:pPr/>
              <a:t>11/16/2019</a:t>
            </a:fld>
            <a:endParaRPr lang="en-US" sz="1100" dirty="0">
              <a:solidFill>
                <a:schemeClr val="tx2"/>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Hyaline Cartilage</a:t>
            </a:r>
            <a:endParaRPr lang="en-US" dirty="0"/>
          </a:p>
        </p:txBody>
      </p:sp>
      <p:pic>
        <p:nvPicPr>
          <p:cNvPr id="1026" name="Picture 2"/>
          <p:cNvPicPr>
            <a:picLocks noGrp="1" noChangeAspect="1" noChangeArrowheads="1"/>
          </p:cNvPicPr>
          <p:nvPr>
            <p:ph sz="quarter" idx="13"/>
          </p:nvPr>
        </p:nvPicPr>
        <p:blipFill>
          <a:blip r:embed="rId2"/>
          <a:stretch>
            <a:fillRect/>
          </a:stretch>
        </p:blipFill>
        <p:spPr bwMode="auto">
          <a:xfrm>
            <a:off x="533400" y="76200"/>
            <a:ext cx="75438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Hyaline </a:t>
            </a:r>
            <a:r>
              <a:rPr lang="en-US" dirty="0" smtClean="0"/>
              <a:t>cartilage</a:t>
            </a:r>
            <a:br>
              <a:rPr lang="en-US" dirty="0" smtClean="0"/>
            </a:br>
            <a:r>
              <a:rPr lang="en-US" dirty="0" smtClean="0"/>
              <a:t> </a:t>
            </a:r>
            <a:endParaRPr lang="en-US" dirty="0"/>
          </a:p>
        </p:txBody>
      </p:sp>
      <p:pic>
        <p:nvPicPr>
          <p:cNvPr id="2050" name="Picture 2"/>
          <p:cNvPicPr>
            <a:picLocks noGrp="1" noChangeAspect="1" noChangeArrowheads="1"/>
          </p:cNvPicPr>
          <p:nvPr>
            <p:ph sz="quarter" idx="13"/>
          </p:nvPr>
        </p:nvPicPr>
        <p:blipFill>
          <a:blip r:embed="rId2"/>
          <a:stretch>
            <a:fillRect/>
          </a:stretch>
        </p:blipFill>
        <p:spPr bwMode="auto">
          <a:xfrm>
            <a:off x="533400" y="152400"/>
            <a:ext cx="78486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 Cartilage</a:t>
            </a:r>
            <a:endParaRPr lang="en-US" dirty="0"/>
          </a:p>
        </p:txBody>
      </p:sp>
      <p:pic>
        <p:nvPicPr>
          <p:cNvPr id="3074" name="Picture 2"/>
          <p:cNvPicPr>
            <a:picLocks noGrp="1" noChangeAspect="1" noChangeArrowheads="1"/>
          </p:cNvPicPr>
          <p:nvPr>
            <p:ph sz="quarter" idx="13"/>
          </p:nvPr>
        </p:nvPicPr>
        <p:blipFill>
          <a:blip r:embed="rId2"/>
          <a:stretch>
            <a:fillRect/>
          </a:stretch>
        </p:blipFill>
        <p:spPr bwMode="auto">
          <a:xfrm>
            <a:off x="304800" y="152400"/>
            <a:ext cx="8153400"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 Bone</a:t>
            </a:r>
            <a:endParaRPr lang="en-US" dirty="0"/>
          </a:p>
        </p:txBody>
      </p:sp>
      <p:pic>
        <p:nvPicPr>
          <p:cNvPr id="4098" name="Picture 2"/>
          <p:cNvPicPr>
            <a:picLocks noGrp="1" noChangeAspect="1" noChangeArrowheads="1"/>
          </p:cNvPicPr>
          <p:nvPr>
            <p:ph sz="quarter" idx="13"/>
          </p:nvPr>
        </p:nvPicPr>
        <p:blipFill>
          <a:blip r:embed="rId2"/>
          <a:stretch>
            <a:fillRect/>
          </a:stretch>
        </p:blipFill>
        <p:spPr bwMode="auto">
          <a:xfrm>
            <a:off x="2690812" y="1359694"/>
            <a:ext cx="3305175" cy="2219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 bone </a:t>
            </a:r>
            <a:endParaRPr lang="en-US" dirty="0"/>
          </a:p>
        </p:txBody>
      </p:sp>
      <p:pic>
        <p:nvPicPr>
          <p:cNvPr id="5122" name="Picture 2"/>
          <p:cNvPicPr>
            <a:picLocks noGrp="1" noChangeAspect="1" noChangeArrowheads="1"/>
          </p:cNvPicPr>
          <p:nvPr>
            <p:ph sz="quarter" idx="13"/>
          </p:nvPr>
        </p:nvPicPr>
        <p:blipFill>
          <a:blip r:embed="rId2"/>
          <a:stretch>
            <a:fillRect/>
          </a:stretch>
        </p:blipFill>
        <p:spPr bwMode="auto">
          <a:xfrm>
            <a:off x="2695575" y="1364456"/>
            <a:ext cx="329565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Spongy or </a:t>
            </a:r>
            <a:r>
              <a:rPr lang="en-US" dirty="0" err="1" smtClean="0"/>
              <a:t>Cancellous</a:t>
            </a:r>
            <a:r>
              <a:rPr lang="en-US" dirty="0" smtClean="0"/>
              <a:t> bone</a:t>
            </a:r>
            <a:endParaRPr lang="en-US" dirty="0"/>
          </a:p>
        </p:txBody>
      </p:sp>
      <p:pic>
        <p:nvPicPr>
          <p:cNvPr id="6146" name="Picture 2"/>
          <p:cNvPicPr>
            <a:picLocks noGrp="1" noChangeAspect="1" noChangeArrowheads="1"/>
          </p:cNvPicPr>
          <p:nvPr>
            <p:ph sz="quarter" idx="13"/>
          </p:nvPr>
        </p:nvPicPr>
        <p:blipFill>
          <a:blip r:embed="rId2"/>
          <a:stretch>
            <a:fillRect/>
          </a:stretch>
        </p:blipFill>
        <p:spPr bwMode="auto">
          <a:xfrm>
            <a:off x="2690812" y="1364456"/>
            <a:ext cx="3305175"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Tree>
    <p:extLst>
      <p:ext uri="{BB962C8B-B14F-4D97-AF65-F5344CB8AC3E}">
        <p14:creationId xmlns:p14="http://schemas.microsoft.com/office/powerpoint/2010/main" val="2271578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2551837"/>
            <a:ext cx="4572000" cy="369332"/>
          </a:xfrm>
          <a:prstGeom prst="rect">
            <a:avLst/>
          </a:prstGeom>
        </p:spPr>
        <p:txBody>
          <a:bodyPr>
            <a:spAutoFit/>
          </a:bodyPr>
          <a:lstStyle/>
          <a:p>
            <a:r>
              <a:rPr lang="ar-IQ" smtClean="0"/>
              <a:t>إ</a:t>
            </a:r>
            <a:endParaRPr lang="ar-IQ" dirty="0"/>
          </a:p>
        </p:txBody>
      </p:sp>
    </p:spTree>
    <p:extLst>
      <p:ext uri="{BB962C8B-B14F-4D97-AF65-F5344CB8AC3E}">
        <p14:creationId xmlns:p14="http://schemas.microsoft.com/office/powerpoint/2010/main" val="100936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ar-IQ" dirty="0"/>
          </a:p>
        </p:txBody>
      </p:sp>
      <p:sp>
        <p:nvSpPr>
          <p:cNvPr id="2" name="عنوان 1"/>
          <p:cNvSpPr>
            <a:spLocks noGrp="1"/>
          </p:cNvSpPr>
          <p:nvPr>
            <p:ph type="ctrTitle"/>
          </p:nvPr>
        </p:nvSpPr>
        <p:spPr>
          <a:xfrm>
            <a:off x="817581" y="2362200"/>
            <a:ext cx="7640619" cy="2563257"/>
          </a:xfrm>
        </p:spPr>
        <p:txBody>
          <a:bodyPr/>
          <a:lstStyle/>
          <a:p>
            <a:r>
              <a:rPr lang="en-US" dirty="0" smtClean="0">
                <a:solidFill>
                  <a:schemeClr val="accent3">
                    <a:lumMod val="50000"/>
                  </a:schemeClr>
                </a:solidFill>
              </a:rPr>
              <a:t>Isolation of stem Cells from Human Amniotic Membrane</a:t>
            </a:r>
            <a:endParaRPr lang="en-US" dirty="0">
              <a:solidFill>
                <a:schemeClr val="accent3">
                  <a:lumMod val="50000"/>
                </a:schemeClr>
              </a:solidFill>
            </a:endParaRPr>
          </a:p>
        </p:txBody>
      </p:sp>
    </p:spTree>
    <p:extLst>
      <p:ext uri="{BB962C8B-B14F-4D97-AF65-F5344CB8AC3E}">
        <p14:creationId xmlns:p14="http://schemas.microsoft.com/office/powerpoint/2010/main" val="1621415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2400" dirty="0"/>
              <a:t>Amnion membrane</a:t>
            </a:r>
            <a:r>
              <a:rPr lang="en-US" dirty="0"/>
              <a:t> </a:t>
            </a:r>
            <a:r>
              <a:rPr lang="en-US" sz="2400" dirty="0"/>
              <a:t>structure and properties</a:t>
            </a:r>
            <a:endParaRPr lang="ar-IQ" sz="2400" dirty="0"/>
          </a:p>
        </p:txBody>
      </p:sp>
      <p:sp>
        <p:nvSpPr>
          <p:cNvPr id="3" name="عنصر نائب للمحتوى 2"/>
          <p:cNvSpPr>
            <a:spLocks noGrp="1"/>
          </p:cNvSpPr>
          <p:nvPr>
            <p:ph sz="quarter" idx="13"/>
          </p:nvPr>
        </p:nvSpPr>
        <p:spPr>
          <a:xfrm>
            <a:off x="152400" y="152400"/>
            <a:ext cx="8382000" cy="4419600"/>
          </a:xfrm>
        </p:spPr>
        <p:txBody>
          <a:bodyPr/>
          <a:lstStyle/>
          <a:p>
            <a:pPr algn="l" rtl="0"/>
            <a:r>
              <a:rPr lang="en-US" dirty="0"/>
              <a:t>After implantation of the human blastocyst in the endometrial </a:t>
            </a:r>
            <a:r>
              <a:rPr lang="en-US" dirty="0" err="1"/>
              <a:t>stroma</a:t>
            </a:r>
            <a:r>
              <a:rPr lang="en-US" dirty="0"/>
              <a:t>, the inner cell mass differentiates into two layers, the hypoblast and </a:t>
            </a:r>
            <a:r>
              <a:rPr lang="en-US" dirty="0" err="1"/>
              <a:t>epiblast</a:t>
            </a:r>
            <a:r>
              <a:rPr lang="en-US" dirty="0"/>
              <a:t>, and both the developing embryo and amniotic epithelial cells are derived from </a:t>
            </a:r>
            <a:r>
              <a:rPr lang="en-US" dirty="0" err="1"/>
              <a:t>epiblast</a:t>
            </a:r>
            <a:r>
              <a:rPr lang="en-US" dirty="0"/>
              <a:t>[ 27], whereas  the embryonic mesoderm gives rise to amnion </a:t>
            </a:r>
            <a:r>
              <a:rPr lang="en-US" dirty="0" err="1"/>
              <a:t>mesenchymal</a:t>
            </a:r>
            <a:r>
              <a:rPr lang="en-US" dirty="0"/>
              <a:t> stromal </a:t>
            </a:r>
            <a:r>
              <a:rPr lang="en-US" dirty="0" smtClean="0"/>
              <a:t>cells </a:t>
            </a:r>
            <a:endParaRPr lang="ar-IQ" dirty="0"/>
          </a:p>
        </p:txBody>
      </p:sp>
    </p:spTree>
    <p:extLst>
      <p:ext uri="{BB962C8B-B14F-4D97-AF65-F5344CB8AC3E}">
        <p14:creationId xmlns:p14="http://schemas.microsoft.com/office/powerpoint/2010/main" val="3737986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Point Star 1"/>
          <p:cNvSpPr/>
          <p:nvPr/>
        </p:nvSpPr>
        <p:spPr>
          <a:xfrm>
            <a:off x="0" y="-381000"/>
            <a:ext cx="9144000" cy="7239000"/>
          </a:xfrm>
          <a:prstGeom prst="star7">
            <a:avLst/>
          </a:prstGeom>
          <a:blipFill>
            <a:blip r:embed="rId2"/>
            <a:tile tx="0" ty="0" sx="100000" sy="100000" flip="none" algn="tl"/>
          </a:blipFill>
          <a:ln>
            <a:solidFill>
              <a:srgbClr val="00B0F0"/>
            </a:solidFill>
          </a:ln>
          <a:effectLst>
            <a:glow rad="101600">
              <a:srgbClr val="66FF99">
                <a:alpha val="60000"/>
              </a:srgbClr>
            </a:glow>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C000"/>
              </a:solidFill>
              <a:latin typeface="FrankRuehl" pitchFamily="34" charset="-79"/>
              <a:ea typeface="BatangChe" pitchFamily="49" charset="-127"/>
              <a:cs typeface="FrankRuehl" pitchFamily="34" charset="-79"/>
            </a:endParaRPr>
          </a:p>
        </p:txBody>
      </p:sp>
      <p:sp>
        <p:nvSpPr>
          <p:cNvPr id="5" name="4-Point Star 4"/>
          <p:cNvSpPr/>
          <p:nvPr/>
        </p:nvSpPr>
        <p:spPr>
          <a:xfrm>
            <a:off x="304800" y="381000"/>
            <a:ext cx="914400" cy="914400"/>
          </a:xfrm>
          <a:prstGeom prst="star4">
            <a:avLst>
              <a:gd name="adj" fmla="val 122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4-Point Star 5"/>
          <p:cNvSpPr/>
          <p:nvPr/>
        </p:nvSpPr>
        <p:spPr>
          <a:xfrm>
            <a:off x="5791200" y="0"/>
            <a:ext cx="914400" cy="914400"/>
          </a:xfrm>
          <a:prstGeom prst="star4">
            <a:avLst>
              <a:gd name="adj" fmla="val 122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a:off x="609600" y="5257800"/>
            <a:ext cx="914400" cy="914400"/>
          </a:xfrm>
          <a:prstGeom prst="star4">
            <a:avLst>
              <a:gd name="adj" fmla="val 1229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4-Point Star 8"/>
          <p:cNvSpPr/>
          <p:nvPr/>
        </p:nvSpPr>
        <p:spPr>
          <a:xfrm>
            <a:off x="7772400" y="381000"/>
            <a:ext cx="914400" cy="914400"/>
          </a:xfrm>
          <a:prstGeom prst="star4">
            <a:avLst>
              <a:gd name="adj" fmla="val 122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4-Point Star 9"/>
          <p:cNvSpPr/>
          <p:nvPr/>
        </p:nvSpPr>
        <p:spPr>
          <a:xfrm>
            <a:off x="8001000" y="2362200"/>
            <a:ext cx="914400" cy="914400"/>
          </a:xfrm>
          <a:prstGeom prst="star4">
            <a:avLst>
              <a:gd name="adj" fmla="val 122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4-Point Star 10"/>
          <p:cNvSpPr/>
          <p:nvPr/>
        </p:nvSpPr>
        <p:spPr>
          <a:xfrm>
            <a:off x="0" y="2209800"/>
            <a:ext cx="914400" cy="914400"/>
          </a:xfrm>
          <a:prstGeom prst="star4">
            <a:avLst>
              <a:gd name="adj" fmla="val 122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4-Point Star 11"/>
          <p:cNvSpPr/>
          <p:nvPr/>
        </p:nvSpPr>
        <p:spPr>
          <a:xfrm>
            <a:off x="7696200" y="5410200"/>
            <a:ext cx="914400" cy="914400"/>
          </a:xfrm>
          <a:prstGeom prst="star4">
            <a:avLst>
              <a:gd name="adj" fmla="val 1229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4-Point Star 12"/>
          <p:cNvSpPr/>
          <p:nvPr/>
        </p:nvSpPr>
        <p:spPr>
          <a:xfrm>
            <a:off x="2286000" y="0"/>
            <a:ext cx="914400" cy="914400"/>
          </a:xfrm>
          <a:prstGeom prst="star4">
            <a:avLst>
              <a:gd name="adj" fmla="val 122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00201" y="1981200"/>
            <a:ext cx="6172200" cy="2308324"/>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600" b="1" dirty="0" smtClean="0">
                <a:solidFill>
                  <a:srgbClr val="FFFF00"/>
                </a:solidFill>
              </a:rPr>
              <a:t>قَالَ رَبِّ اشْرَحْ لِي صَدْرِي (25) وَيَسِّرْ لِي أَمْرِي (26) وَاحْلُلْ عُقْدَةً مِنْ لِسَانِي (27) يَفْقَهُوا قَوْلِي </a:t>
            </a:r>
            <a:endParaRPr lang="en-US" sz="3600" b="1" cap="none" spc="0" dirty="0">
              <a:ln w="50800"/>
              <a:solidFill>
                <a:srgbClr val="FFFF00"/>
              </a:solidFill>
              <a:effectLst/>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4724400"/>
            <a:ext cx="7848600" cy="790768"/>
          </a:xfrm>
        </p:spPr>
        <p:txBody>
          <a:bodyPr/>
          <a:lstStyle/>
          <a:p>
            <a:pPr algn="l" rtl="0"/>
            <a:r>
              <a:rPr lang="en-US" sz="2400" dirty="0"/>
              <a:t>Schematic diagram elucidates how amniotic epithelia derive from </a:t>
            </a:r>
            <a:r>
              <a:rPr lang="en-US" sz="2400" dirty="0" err="1"/>
              <a:t>epiblast</a:t>
            </a:r>
            <a:r>
              <a:rPr lang="en-US" sz="2400" dirty="0"/>
              <a:t> during early stages of embryonic development.</a:t>
            </a:r>
            <a:endParaRPr lang="ar-IQ" sz="2400"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287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3289" y="4724400"/>
            <a:ext cx="6512511" cy="1143000"/>
          </a:xfrm>
        </p:spPr>
        <p:txBody>
          <a:bodyPr/>
          <a:lstStyle/>
          <a:p>
            <a:pPr algn="l" rtl="0"/>
            <a:r>
              <a:rPr lang="en-US" sz="2400" dirty="0"/>
              <a:t>Schematic diagram shows the elements that constitute the amniotic membrane.</a:t>
            </a:r>
            <a:br>
              <a:rPr lang="en-US" sz="2400" dirty="0"/>
            </a:br>
            <a:r>
              <a:rPr lang="en-US" sz="2400" dirty="0"/>
              <a:t/>
            </a:r>
            <a:br>
              <a:rPr lang="en-US" sz="2400" dirty="0"/>
            </a:br>
            <a:endParaRPr lang="ar-IQ" sz="2400" dirty="0"/>
          </a:p>
        </p:txBody>
      </p:sp>
      <p:pic>
        <p:nvPicPr>
          <p:cNvPr id="2052" name="Picture 4"/>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57200"/>
            <a:ext cx="5733193" cy="234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438400"/>
            <a:ext cx="6062663"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707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 y="381000"/>
            <a:ext cx="8458200" cy="4708981"/>
          </a:xfrm>
          <a:prstGeom prst="rect">
            <a:avLst/>
          </a:prstGeom>
        </p:spPr>
        <p:txBody>
          <a:bodyPr wrap="square">
            <a:spAutoFit/>
          </a:bodyPr>
          <a:lstStyle/>
          <a:p>
            <a:r>
              <a:rPr lang="en-US" sz="2400" dirty="0" err="1"/>
              <a:t>Immunophenotype</a:t>
            </a:r>
            <a:r>
              <a:rPr lang="en-US" sz="2400" dirty="0"/>
              <a:t> characterization of amnion membrane derived stem cells</a:t>
            </a:r>
          </a:p>
          <a:p>
            <a:r>
              <a:rPr lang="en-US" dirty="0"/>
              <a:t>Most studies deal with cultures of amniotic epithelial cells are used </a:t>
            </a:r>
            <a:r>
              <a:rPr lang="en-US" dirty="0" err="1"/>
              <a:t>cytokeratins</a:t>
            </a:r>
            <a:r>
              <a:rPr lang="en-US" dirty="0"/>
              <a:t> as an informative marker to confirm their epithelial </a:t>
            </a:r>
            <a:r>
              <a:rPr lang="en-US" dirty="0" smtClean="0"/>
              <a:t>nature. A </a:t>
            </a:r>
            <a:r>
              <a:rPr lang="en-US" dirty="0"/>
              <a:t>detailed </a:t>
            </a:r>
            <a:r>
              <a:rPr lang="en-US" dirty="0" err="1"/>
              <a:t>immunophenotype</a:t>
            </a:r>
            <a:r>
              <a:rPr lang="en-US" dirty="0"/>
              <a:t> analysis of stem cells surface markers present on cultured </a:t>
            </a:r>
            <a:r>
              <a:rPr lang="en-US" dirty="0" err="1"/>
              <a:t>hAEcs</a:t>
            </a:r>
            <a:r>
              <a:rPr lang="en-US" dirty="0"/>
              <a:t> was performed and the results demonstrated that </a:t>
            </a:r>
            <a:r>
              <a:rPr lang="en-US" dirty="0" err="1"/>
              <a:t>hAEcs</a:t>
            </a:r>
            <a:r>
              <a:rPr lang="en-US" dirty="0"/>
              <a:t> express SSA-3,  SSA-4, TRA1-60 and </a:t>
            </a:r>
            <a:r>
              <a:rPr lang="en-US" dirty="0" smtClean="0"/>
              <a:t>TRA-81, Sox-2 together </a:t>
            </a:r>
            <a:r>
              <a:rPr lang="en-US" dirty="0"/>
              <a:t>with the  expression of stem cells pluripotent –specific transcriptions </a:t>
            </a:r>
            <a:r>
              <a:rPr lang="en-US" dirty="0" err="1"/>
              <a:t>octamer</a:t>
            </a:r>
            <a:r>
              <a:rPr lang="en-US" dirty="0"/>
              <a:t>-binding protein-4(Oct-4)  and </a:t>
            </a:r>
            <a:r>
              <a:rPr lang="en-US" dirty="0" err="1" smtClean="0"/>
              <a:t>Nanog</a:t>
            </a:r>
            <a:r>
              <a:rPr lang="en-US" dirty="0" smtClean="0"/>
              <a:t> </a:t>
            </a:r>
            <a:r>
              <a:rPr lang="en-US" dirty="0"/>
              <a:t>.</a:t>
            </a:r>
          </a:p>
          <a:p>
            <a:r>
              <a:rPr lang="en-US" dirty="0"/>
              <a:t>Moreover, </a:t>
            </a:r>
            <a:r>
              <a:rPr lang="en-US" dirty="0" err="1"/>
              <a:t>hAEcs</a:t>
            </a:r>
            <a:r>
              <a:rPr lang="en-US" dirty="0"/>
              <a:t> express CD44, CD90, CD73, CD10, CD13,CD 29, CD49, CD117, CD105 and CD </a:t>
            </a:r>
            <a:r>
              <a:rPr lang="en-US" dirty="0" smtClean="0"/>
              <a:t>166, </a:t>
            </a:r>
            <a:r>
              <a:rPr lang="en-US" dirty="0"/>
              <a:t>however numerous publications revealed that </a:t>
            </a:r>
            <a:r>
              <a:rPr lang="en-US" dirty="0" err="1"/>
              <a:t>hAEcs</a:t>
            </a:r>
            <a:r>
              <a:rPr lang="en-US" dirty="0"/>
              <a:t> did not express </a:t>
            </a:r>
            <a:r>
              <a:rPr lang="en-US" dirty="0" smtClean="0"/>
              <a:t>CD34,CD14</a:t>
            </a:r>
            <a:r>
              <a:rPr lang="en-US" dirty="0"/>
              <a:t>, CD45 and </a:t>
            </a:r>
            <a:r>
              <a:rPr lang="en-US" dirty="0" smtClean="0"/>
              <a:t>HLA-</a:t>
            </a:r>
            <a:r>
              <a:rPr lang="en-US" dirty="0" err="1" smtClean="0"/>
              <a:t>DR.Based</a:t>
            </a:r>
            <a:r>
              <a:rPr lang="en-US" dirty="0" smtClean="0"/>
              <a:t> </a:t>
            </a:r>
            <a:r>
              <a:rPr lang="en-US" dirty="0"/>
              <a:t>on several </a:t>
            </a:r>
            <a:r>
              <a:rPr lang="en-US" dirty="0" err="1"/>
              <a:t>reports,cultured</a:t>
            </a:r>
            <a:r>
              <a:rPr lang="en-US" dirty="0"/>
              <a:t> epithelial cells through serial passages acquired </a:t>
            </a:r>
            <a:r>
              <a:rPr lang="en-US" dirty="0" err="1"/>
              <a:t>mesenchymal</a:t>
            </a:r>
            <a:r>
              <a:rPr lang="en-US" dirty="0"/>
              <a:t> – stromal morphology and this phenomena was confirmed by down regulation of epithelial markers such as CD49f and E-</a:t>
            </a:r>
            <a:r>
              <a:rPr lang="en-US" dirty="0" err="1"/>
              <a:t>Caderin</a:t>
            </a:r>
            <a:r>
              <a:rPr lang="en-US" dirty="0"/>
              <a:t> and elevation of some </a:t>
            </a:r>
            <a:r>
              <a:rPr lang="en-US" dirty="0" err="1"/>
              <a:t>mesenchymal</a:t>
            </a:r>
            <a:r>
              <a:rPr lang="en-US" dirty="0"/>
              <a:t> markers such as </a:t>
            </a:r>
            <a:r>
              <a:rPr lang="en-US" dirty="0" err="1"/>
              <a:t>Vimentin</a:t>
            </a:r>
            <a:r>
              <a:rPr lang="en-US" dirty="0"/>
              <a:t>, CD105and CD 44</a:t>
            </a:r>
          </a:p>
        </p:txBody>
      </p:sp>
    </p:spTree>
    <p:extLst>
      <p:ext uri="{BB962C8B-B14F-4D97-AF65-F5344CB8AC3E}">
        <p14:creationId xmlns:p14="http://schemas.microsoft.com/office/powerpoint/2010/main" val="2952333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prst="coolSlant"/>
          </a:sp3d>
        </p:spPr>
      </p:pic>
      <p:sp>
        <p:nvSpPr>
          <p:cNvPr id="3" name="Rectangle 2"/>
          <p:cNvSpPr/>
          <p:nvPr/>
        </p:nvSpPr>
        <p:spPr>
          <a:xfrm>
            <a:off x="1828800" y="2667000"/>
            <a:ext cx="5029200" cy="1108075"/>
          </a:xfrm>
          <a:prstGeom prst="rect">
            <a:avLst/>
          </a:prstGeom>
        </p:spPr>
        <p:txBody>
          <a:bodyPr>
            <a:spAutoFit/>
          </a:bodyPr>
          <a:lstStyle/>
          <a:p>
            <a:pPr algn="ctr" rtl="0" fontAlgn="auto">
              <a:spcBef>
                <a:spcPts val="0"/>
              </a:spcBef>
              <a:spcAft>
                <a:spcPts val="0"/>
              </a:spcAft>
              <a:defRPr/>
            </a:pPr>
            <a:r>
              <a:rPr lang="en-US" sz="6600" b="1" i="1" dirty="0">
                <a:solidFill>
                  <a:schemeClr val="accent2">
                    <a:lumMod val="75000"/>
                  </a:schemeClr>
                </a:solidFill>
                <a:latin typeface="Times New Roman" pitchFamily="18" charset="0"/>
                <a:cs typeface="Times New Roman" pitchFamily="18" charset="0"/>
              </a:rPr>
              <a:t>Thank you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Lect.5</a:t>
            </a:r>
            <a:endParaRPr lang="en-US" dirty="0"/>
          </a:p>
        </p:txBody>
      </p:sp>
      <p:sp>
        <p:nvSpPr>
          <p:cNvPr id="2" name="Text Placeholder 1"/>
          <p:cNvSpPr>
            <a:spLocks noGrp="1"/>
          </p:cNvSpPr>
          <p:nvPr>
            <p:ph type="body" idx="1"/>
          </p:nvPr>
        </p:nvSpPr>
        <p:spPr/>
        <p:txBody>
          <a:bodyPr/>
          <a:lstStyle/>
          <a:p>
            <a:r>
              <a:rPr lang="en-US" dirty="0" smtClean="0"/>
              <a:t>Skeletal connective tissue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Skeletal connective tissue</a:t>
            </a:r>
            <a:endParaRPr lang="en-US" sz="3200" dirty="0"/>
          </a:p>
        </p:txBody>
      </p:sp>
      <p:sp>
        <p:nvSpPr>
          <p:cNvPr id="3" name="Content Placeholder 2"/>
          <p:cNvSpPr>
            <a:spLocks noGrp="1"/>
          </p:cNvSpPr>
          <p:nvPr>
            <p:ph sz="quarter" idx="13"/>
          </p:nvPr>
        </p:nvSpPr>
        <p:spPr>
          <a:xfrm>
            <a:off x="914400" y="1295400"/>
            <a:ext cx="7772400" cy="5060160"/>
          </a:xfrm>
        </p:spPr>
        <p:txBody>
          <a:bodyPr>
            <a:normAutofit/>
          </a:bodyPr>
          <a:lstStyle/>
          <a:p>
            <a:pPr algn="just" rtl="1">
              <a:buNone/>
            </a:pPr>
            <a:r>
              <a:rPr lang="ar-IQ" b="1" dirty="0" smtClean="0"/>
              <a:t>النسيج الضام الخاص ( الهيكلي)</a:t>
            </a:r>
            <a:endParaRPr lang="en-US" dirty="0" smtClean="0"/>
          </a:p>
          <a:p>
            <a:pPr algn="just" rtl="1">
              <a:buNone/>
            </a:pPr>
            <a:r>
              <a:rPr lang="ar-SA" dirty="0" smtClean="0"/>
              <a:t>ويتكون مثل النسج الضامة من خلايا والياف ومادة اساس . وتكون الالياف والمادة الاساس مادة ما بين الخلايا او القالب </a:t>
            </a:r>
            <a:r>
              <a:rPr lang="en-US" dirty="0" smtClean="0"/>
              <a:t>Matrix </a:t>
            </a:r>
            <a:r>
              <a:rPr lang="ar-SA" dirty="0" smtClean="0"/>
              <a:t> . سمي هذا النسيج بالنسيج الضام الهيكلي لانه يدخل في تركيب هيكل الجسم . يشمل النسيج الضام الهيكلي كلا من الغضروف </a:t>
            </a:r>
            <a:r>
              <a:rPr lang="en-US" dirty="0" smtClean="0"/>
              <a:t>Cartilage </a:t>
            </a:r>
            <a:r>
              <a:rPr lang="ar-SA" dirty="0" smtClean="0"/>
              <a:t> والعظم </a:t>
            </a:r>
            <a:r>
              <a:rPr lang="en-US" dirty="0" smtClean="0"/>
              <a:t>Bone</a:t>
            </a:r>
            <a:r>
              <a:rPr lang="ar-SA" dirty="0" smtClean="0"/>
              <a:t>.</a:t>
            </a:r>
            <a:endParaRPr lang="en-US" dirty="0" smtClean="0"/>
          </a:p>
          <a:p>
            <a:pPr lvl="0" algn="just" rtl="1">
              <a:buNone/>
            </a:pPr>
            <a:r>
              <a:rPr lang="ar-IQ" b="1" dirty="0" smtClean="0"/>
              <a:t>الغضروف </a:t>
            </a:r>
            <a:r>
              <a:rPr lang="en-US" b="1" dirty="0" smtClean="0"/>
              <a:t>Cartilage</a:t>
            </a:r>
            <a:endParaRPr lang="en-US" dirty="0" smtClean="0"/>
          </a:p>
          <a:p>
            <a:pPr algn="just" rtl="1">
              <a:buNone/>
              <a:tabLst>
                <a:tab pos="4572000" algn="l"/>
              </a:tabLst>
            </a:pPr>
            <a:r>
              <a:rPr lang="ar-IQ" dirty="0" smtClean="0"/>
              <a:t>نسيج قوي يتكون من خلايا تدعى بالخلايا الغضروفية </a:t>
            </a:r>
            <a:r>
              <a:rPr lang="en-US" dirty="0" err="1" smtClean="0"/>
              <a:t>Chondrocytes</a:t>
            </a:r>
            <a:r>
              <a:rPr lang="ar-IQ" dirty="0" smtClean="0"/>
              <a:t> ومن مادة اساس تحتوي على الالياف</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70000" lnSpcReduction="20000"/>
          </a:bodyPr>
          <a:lstStyle/>
          <a:p>
            <a:pPr algn="just" rtl="1">
              <a:buNone/>
            </a:pPr>
            <a:r>
              <a:rPr lang="ar-IQ" b="1" dirty="0" smtClean="0"/>
              <a:t>الخلايا الغضروفية           </a:t>
            </a:r>
            <a:endParaRPr lang="en-US" dirty="0" smtClean="0"/>
          </a:p>
          <a:p>
            <a:pPr algn="just" rtl="1">
              <a:buNone/>
            </a:pPr>
            <a:r>
              <a:rPr lang="ar-SA" dirty="0" smtClean="0"/>
              <a:t>للخلية الغضروفية شكل بيضوي او كروي تحتوي على نواة كبيرة كروية مركزية الموقع ذات نوية واحدة او اكثر . يكوون سطح الخلية الغضروفية غير منتظم ذا بروزات قصيرة تمتد في انخفاضات ضمن المادة ما بين الخلايا . ان سايتوبلازم الخلية الغضروفية حبيبي دقيق تشغل الخلايا الغضروفية تجاويف صغيرة هي الجوبات </a:t>
            </a:r>
            <a:r>
              <a:rPr lang="en-US" dirty="0" smtClean="0"/>
              <a:t>Lacunae</a:t>
            </a:r>
            <a:r>
              <a:rPr lang="ar-SA" dirty="0" smtClean="0"/>
              <a:t> تظهر قسم من الخلايا بشكل مجاميع ضمن جوبة واحدة وتنقسم الجوبة فيما بعد بحواجز من المادة ما بين الخلايا لتفصل الخلايا بعضها عن بعض وتدعى مثل هذه المجاميع بالعش الخلوي </a:t>
            </a:r>
            <a:r>
              <a:rPr lang="en-US" dirty="0" smtClean="0"/>
              <a:t>Cell Nest </a:t>
            </a:r>
            <a:r>
              <a:rPr lang="ar-SA" dirty="0" smtClean="0"/>
              <a:t>.</a:t>
            </a:r>
            <a:endParaRPr lang="en-US" dirty="0" smtClean="0"/>
          </a:p>
          <a:p>
            <a:pPr algn="just" rtl="1">
              <a:buNone/>
            </a:pPr>
            <a:r>
              <a:rPr lang="ar-SA" b="1" dirty="0" smtClean="0"/>
              <a:t>المادة ما بين الخلايا او القالب </a:t>
            </a:r>
            <a:r>
              <a:rPr lang="en-US" b="1" dirty="0" smtClean="0"/>
              <a:t>Intercellular Substance or Matrix</a:t>
            </a:r>
            <a:endParaRPr lang="en-US" dirty="0" smtClean="0"/>
          </a:p>
          <a:p>
            <a:pPr algn="just" rtl="1">
              <a:buNone/>
            </a:pPr>
            <a:r>
              <a:rPr lang="ar-IQ" dirty="0" smtClean="0"/>
              <a:t>تتضمن المادة ما بين الخلايا ( المادة الاساس)</a:t>
            </a:r>
            <a:r>
              <a:rPr lang="en-US" dirty="0" smtClean="0"/>
              <a:t>Ground Substance </a:t>
            </a:r>
            <a:r>
              <a:rPr lang="ar-IQ" dirty="0" smtClean="0"/>
              <a:t> والالياف تحتوي المادة الاساس على مادة مخاطية غضروفية حامضية لاتنتشر بصورة متجانسة ضمن المادة ما بين الخلايا في الغضروف الكامل النضج اذ تكون مركزة حول الخلايا الغضروفية مكونة المحفظة </a:t>
            </a:r>
            <a:r>
              <a:rPr lang="en-US" dirty="0" smtClean="0"/>
              <a:t>Capsule</a:t>
            </a:r>
            <a:r>
              <a:rPr lang="ar-IQ"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algn="just" rtl="1">
              <a:buNone/>
            </a:pPr>
            <a:r>
              <a:rPr lang="ar-IQ" b="1" dirty="0" smtClean="0"/>
              <a:t>سمحاق الغضروف </a:t>
            </a:r>
            <a:r>
              <a:rPr lang="en-US" b="1" dirty="0" err="1" smtClean="0"/>
              <a:t>perichondrium</a:t>
            </a:r>
            <a:r>
              <a:rPr lang="en-US" b="1" dirty="0" smtClean="0"/>
              <a:t> </a:t>
            </a:r>
            <a:endParaRPr lang="en-US" dirty="0" smtClean="0"/>
          </a:p>
          <a:p>
            <a:pPr algn="just" rtl="1">
              <a:buNone/>
            </a:pPr>
            <a:r>
              <a:rPr lang="ar-IQ" dirty="0" smtClean="0"/>
              <a:t>عبارة عن طبقة من النسيج الضام الكثيف غير المنتظم المتكون من الياف بيض وصفر تتخللها الارومات الليفية ويحتوي سمحاق الغضروف على اوعية دموية تتنافذ منها المواد الغذائية والاوكسجين الى الخلايا الغضروفية عبر المادة ما بين الخلايا . لاتحتوي على اوعية دموية ولااوعية لمفاوية ولااعصاب .</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Development and growth of Cartilage</a:t>
            </a:r>
            <a:endParaRPr lang="en-US" sz="3200" dirty="0"/>
          </a:p>
        </p:txBody>
      </p:sp>
      <p:sp>
        <p:nvSpPr>
          <p:cNvPr id="3" name="Content Placeholder 2"/>
          <p:cNvSpPr>
            <a:spLocks noGrp="1"/>
          </p:cNvSpPr>
          <p:nvPr>
            <p:ph sz="quarter" idx="13"/>
          </p:nvPr>
        </p:nvSpPr>
        <p:spPr>
          <a:xfrm>
            <a:off x="914400" y="1143000"/>
            <a:ext cx="7772400" cy="5212560"/>
          </a:xfrm>
        </p:spPr>
        <p:txBody>
          <a:bodyPr>
            <a:normAutofit/>
          </a:bodyPr>
          <a:lstStyle/>
          <a:p>
            <a:pPr lvl="0" algn="just" rtl="1">
              <a:buNone/>
            </a:pPr>
            <a:r>
              <a:rPr lang="ar-IQ" b="1" dirty="0" smtClean="0"/>
              <a:t>تكوين الغضروف</a:t>
            </a:r>
            <a:endParaRPr lang="en-US" dirty="0" smtClean="0"/>
          </a:p>
          <a:p>
            <a:pPr algn="just" rtl="1"/>
            <a:r>
              <a:rPr lang="ar-IQ" dirty="0" smtClean="0"/>
              <a:t>يتكون الغضروف من النسيج المتوسط , اذ تتخذ خلاياه شكلا كرويا بعد سحب بروزاتها وتصبح متراصة ثم تكبر هذه الخلايا وعند ذلك يسمى النسيج ما قبل الغضروف وتدعى خلاياه باسم الارومات الغضروفية  </a:t>
            </a:r>
            <a:r>
              <a:rPr lang="en-US" dirty="0" err="1" smtClean="0"/>
              <a:t>Chondroblasts</a:t>
            </a:r>
            <a:r>
              <a:rPr lang="ar-IQ" dirty="0" smtClean="0"/>
              <a:t> وتفرزهذه الخلايا حول نفسها مادة ما بين الخلايا وتطمر بذلك معلم اللييفات البيض بينها .بازدياد افراز هذه المادة تبتعد الخلايا بعضها عن بعض وتصبح صمن جوبات </a:t>
            </a:r>
            <a:r>
              <a:rPr lang="en-US" dirty="0" smtClean="0"/>
              <a:t>Lacunae</a:t>
            </a:r>
            <a:r>
              <a:rPr lang="ar-IQ" dirty="0" smtClean="0"/>
              <a:t> وعندها يمكن تسمية الخلايا بالخلايا الغضروفية . وينضغط النسيج المتوسط المحيط بالكتلة النامية للغضروف مكونا غلافا ليفيا هو سمحاق الغضروف في حالة الغضروف الزجاجي و الغضروف المطاط .</a:t>
            </a:r>
            <a:endParaRPr lang="en-US" dirty="0" smtClean="0"/>
          </a:p>
          <a:p>
            <a:pPr algn="just" rtl="1">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70000" lnSpcReduction="20000"/>
          </a:bodyPr>
          <a:lstStyle/>
          <a:p>
            <a:pPr lvl="0" algn="just" rtl="1">
              <a:buNone/>
            </a:pPr>
            <a:r>
              <a:rPr lang="ar-IQ" b="1" dirty="0" smtClean="0"/>
              <a:t>نمو الغضروف</a:t>
            </a:r>
            <a:endParaRPr lang="en-US" dirty="0" smtClean="0"/>
          </a:p>
          <a:p>
            <a:pPr algn="just" rtl="1">
              <a:buNone/>
            </a:pPr>
            <a:r>
              <a:rPr lang="ar-IQ" dirty="0" smtClean="0"/>
              <a:t>يستمر الغضروف في نموه بالطريقتين الاتيتين :-</a:t>
            </a:r>
            <a:endParaRPr lang="en-US" dirty="0" smtClean="0"/>
          </a:p>
          <a:p>
            <a:pPr lvl="0" algn="just" rtl="1">
              <a:buNone/>
            </a:pPr>
            <a:r>
              <a:rPr lang="ar-IQ" dirty="0" smtClean="0"/>
              <a:t>النمو الخلالي </a:t>
            </a:r>
            <a:r>
              <a:rPr lang="en-US" dirty="0" smtClean="0"/>
              <a:t>Interstitial growth </a:t>
            </a:r>
          </a:p>
          <a:p>
            <a:pPr algn="just" rtl="1">
              <a:buNone/>
            </a:pPr>
            <a:r>
              <a:rPr lang="ar-IQ" dirty="0" smtClean="0"/>
              <a:t>يحدث هذا النمو في النسيج الغضروفي الفتي عادة اذ تنقسم الخلايا الغضروفية الفتية التي في الداخل ويتكون حاجز من المادة ما بين الخلايا يفصل الخليتين الجديدتين بعضها عن بعض ومن المحتمل ان تنقسم الخليتين الجديدتين لتكوين اربع خلايا حيث تفرز كل منها مادة مابين الخلايا حول نفسها وبازدياد افراز هذه المادة تنفصل الخلايا لجديدة بعضها عن بعض ممايؤدي الى توسع الغضروف النامي .</a:t>
            </a:r>
            <a:endParaRPr lang="en-US" dirty="0" smtClean="0"/>
          </a:p>
          <a:p>
            <a:pPr algn="just" rtl="1">
              <a:buNone/>
            </a:pPr>
            <a:r>
              <a:rPr lang="ar-IQ" dirty="0" smtClean="0"/>
              <a:t>2-النمو التراكمي </a:t>
            </a:r>
            <a:r>
              <a:rPr lang="en-US" dirty="0" smtClean="0"/>
              <a:t>Appositional growth</a:t>
            </a:r>
          </a:p>
          <a:p>
            <a:pPr algn="just" rtl="1">
              <a:buNone/>
            </a:pPr>
            <a:r>
              <a:rPr lang="ar-IQ" dirty="0" smtClean="0"/>
              <a:t>يحدث هذا النمو عن طريق فاعلية سمحاق الغضروف اذ تنقسم الارومات الليفية في الطبقة المكونة للغضروف </a:t>
            </a:r>
            <a:r>
              <a:rPr lang="en-US" dirty="0" err="1" smtClean="0"/>
              <a:t>Chondrogenic</a:t>
            </a:r>
            <a:r>
              <a:rPr lang="en-US" dirty="0" smtClean="0"/>
              <a:t> layer</a:t>
            </a:r>
            <a:r>
              <a:rPr lang="ar-IQ" dirty="0" smtClean="0"/>
              <a:t> الموجودة في سمحاق الغضروف وتتحول بعضها بعد الانقسام الى ارومات الغضروفية وهذه تفرز حول نفسها مادة ما بين الخلايا الجديدة وتصبح ضمن جوبة </a:t>
            </a:r>
            <a:r>
              <a:rPr lang="en-US" dirty="0" smtClean="0"/>
              <a:t>Lacunae</a:t>
            </a:r>
            <a:r>
              <a:rPr lang="ar-IQ" dirty="0" smtClean="0"/>
              <a:t> وبذلك تدعى بالخلايا الغضروفية وبهذه الطريقة تضاف خلايا و مادة بينية جديدة من السطح الخارجي المحيط بالغضروف.</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77500" lnSpcReduction="20000"/>
          </a:bodyPr>
          <a:lstStyle/>
          <a:p>
            <a:pPr lvl="0" algn="just" rtl="1">
              <a:buNone/>
            </a:pPr>
            <a:r>
              <a:rPr lang="ar-IQ" b="1" dirty="0" smtClean="0"/>
              <a:t>الغضروف الزجاجي </a:t>
            </a:r>
            <a:r>
              <a:rPr lang="en-US" b="1" dirty="0" smtClean="0"/>
              <a:t>Hyaline Cartilage</a:t>
            </a:r>
            <a:endParaRPr lang="en-US" dirty="0" smtClean="0"/>
          </a:p>
          <a:p>
            <a:pPr algn="just" rtl="1">
              <a:buNone/>
            </a:pPr>
            <a:r>
              <a:rPr lang="ar-IQ" dirty="0" smtClean="0"/>
              <a:t>اكثر الانواع وجودا في الجسم ويتكون الغضروف الزجاجي من مادة بين الخلايا شفافة وتقع ضمنها الخلايا الغضروفية </a:t>
            </a:r>
            <a:r>
              <a:rPr lang="en-US" dirty="0" err="1" smtClean="0"/>
              <a:t>Chondrocytes</a:t>
            </a:r>
            <a:r>
              <a:rPr lang="ar-IQ" dirty="0" smtClean="0"/>
              <a:t> والياف بيض دقيقة متناثرة عند فحصها بالمجهر الاعتيادي , ويحاط هذا النوع من الغضروف بسمحاق الغضروف </a:t>
            </a:r>
            <a:r>
              <a:rPr lang="en-US" dirty="0" err="1" smtClean="0"/>
              <a:t>Perchondrium</a:t>
            </a:r>
            <a:r>
              <a:rPr lang="en-US" dirty="0" smtClean="0"/>
              <a:t> </a:t>
            </a:r>
            <a:r>
              <a:rPr lang="ar-IQ" dirty="0" smtClean="0"/>
              <a:t>.</a:t>
            </a:r>
            <a:endParaRPr lang="en-US" dirty="0" smtClean="0"/>
          </a:p>
          <a:p>
            <a:pPr lvl="0" algn="just" rtl="1">
              <a:buNone/>
            </a:pPr>
            <a:r>
              <a:rPr lang="ar-IQ" b="1" dirty="0" smtClean="0"/>
              <a:t>الغضروف المطاط </a:t>
            </a:r>
            <a:r>
              <a:rPr lang="en-US" b="1" dirty="0" smtClean="0"/>
              <a:t>Elastic Cartilage</a:t>
            </a:r>
            <a:endParaRPr lang="en-US" dirty="0" smtClean="0"/>
          </a:p>
          <a:p>
            <a:pPr algn="just" rtl="1">
              <a:buNone/>
            </a:pPr>
            <a:r>
              <a:rPr lang="ar-IQ" dirty="0" smtClean="0"/>
              <a:t>يوجد هذا النسيج في المناطق التي تحتاج الى اسناد ومرونة كصيوان الاذن الخارجية </a:t>
            </a:r>
            <a:r>
              <a:rPr lang="en-US" dirty="0" smtClean="0"/>
              <a:t>External ear</a:t>
            </a:r>
            <a:r>
              <a:rPr lang="ar-IQ" dirty="0" smtClean="0"/>
              <a:t> ولسان المزمار </a:t>
            </a:r>
            <a:r>
              <a:rPr lang="en-US" dirty="0" smtClean="0"/>
              <a:t>Epiglottis</a:t>
            </a:r>
            <a:r>
              <a:rPr lang="ar-IQ" dirty="0" smtClean="0"/>
              <a:t>وبعض غضاريف الحنجرة وفي قناة اوستاكي . يكون هذا الغضروف ذا لون اصفر لاحتوائه على كثير من الالياف الصفر يكون هذا النوع من الغضروف محاط بسمحاق الغضروف . يشبه الغضروف المطاط النوع الزجاجي عداكون المادة الاساس للنوع المطاط تحتوي على الالياف الصفر فضلا عن الالياف البيض</a:t>
            </a:r>
            <a:endParaRPr lang="en-US" dirty="0"/>
          </a:p>
        </p:txBody>
      </p:sp>
    </p:spTree>
  </p:cSld>
  <p:clrMapOvr>
    <a:masterClrMapping/>
  </p:clrMapOvr>
</p:sld>
</file>

<file path=ppt/theme/theme1.xml><?xml version="1.0" encoding="utf-8"?>
<a:theme xmlns:a="http://schemas.openxmlformats.org/drawingml/2006/main" name="دفق الهواء">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214</TotalTime>
  <Words>895</Words>
  <Application>Microsoft Office PowerPoint</Application>
  <PresentationFormat>عرض على الشاشة (3:4)‏</PresentationFormat>
  <Paragraphs>43</Paragraphs>
  <Slides>23</Slides>
  <Notes>0</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دفق الهواء</vt:lpstr>
      <vt:lpstr>عرض تقديمي في PowerPoint</vt:lpstr>
      <vt:lpstr>عرض تقديمي في PowerPoint</vt:lpstr>
      <vt:lpstr>Lect.5</vt:lpstr>
      <vt:lpstr>Skeletal connective tissue</vt:lpstr>
      <vt:lpstr>عرض تقديمي في PowerPoint</vt:lpstr>
      <vt:lpstr>عرض تقديمي في PowerPoint</vt:lpstr>
      <vt:lpstr>Development and growth of Cartilage</vt:lpstr>
      <vt:lpstr>عرض تقديمي في PowerPoint</vt:lpstr>
      <vt:lpstr>عرض تقديمي في PowerPoint</vt:lpstr>
      <vt:lpstr>Hyaline Cartilage</vt:lpstr>
      <vt:lpstr>Hyaline cartilage  </vt:lpstr>
      <vt:lpstr>Elastic Cartilage</vt:lpstr>
      <vt:lpstr>Compact Bone</vt:lpstr>
      <vt:lpstr>Compact bone </vt:lpstr>
      <vt:lpstr>Spongy or Cancellous bone</vt:lpstr>
      <vt:lpstr>عرض تقديمي في PowerPoint</vt:lpstr>
      <vt:lpstr>عرض تقديمي في PowerPoint</vt:lpstr>
      <vt:lpstr>Isolation of stem Cells from Human Amniotic Membrane</vt:lpstr>
      <vt:lpstr>Amnion membrane structure and properties</vt:lpstr>
      <vt:lpstr>Schematic diagram elucidates how amniotic epithelia derive from epiblast during early stages of embryonic development.</vt:lpstr>
      <vt:lpstr>Schematic diagram shows the elements that constitute the amniotic membrane.  </vt:lpstr>
      <vt:lpstr>عرض تقديمي في PowerPoint</vt:lpstr>
      <vt:lpstr>عرض تقديمي في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ssc</dc:creator>
  <cp:lastModifiedBy>sci</cp:lastModifiedBy>
  <cp:revision>16</cp:revision>
  <dcterms:created xsi:type="dcterms:W3CDTF">2014-11-19T19:45:38Z</dcterms:created>
  <dcterms:modified xsi:type="dcterms:W3CDTF">2019-11-16T17:44:43Z</dcterms:modified>
</cp:coreProperties>
</file>